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4" r:id="rId3"/>
    <p:sldId id="275" r:id="rId4"/>
    <p:sldId id="279" r:id="rId5"/>
    <p:sldId id="269" r:id="rId6"/>
    <p:sldId id="272" r:id="rId7"/>
    <p:sldId id="270" r:id="rId8"/>
    <p:sldId id="278" r:id="rId9"/>
    <p:sldId id="257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 Linsenbigler" initials="ML" lastIdx="18" clrIdx="0">
    <p:extLst/>
  </p:cmAuthor>
  <p:cmAuthor id="2" name="Stacy T. Givens" initials="STG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8C920-A0E2-432A-8C1F-05F0BDEBE159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4230C-E9B7-49B6-9F1E-7C81783C7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59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DF7F1-CC21-4941-A759-D8D75FED3927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19CAF-08E8-4517-BAEE-E4BAF3C89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34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19CAF-08E8-4517-BAEE-E4BAF3C89B5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52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HSHELP@PSU.EDU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52257"/>
          </a:xfrm>
        </p:spPr>
        <p:txBody>
          <a:bodyPr anchor="b"/>
          <a:lstStyle>
            <a:lvl1pPr algn="ctr">
              <a:defRPr sz="6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71049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43" y="187953"/>
            <a:ext cx="1985622" cy="93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5453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2" descr="G:\OPP ID xmas\Division marks\EHS\OPP_EHS horizontal positiv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" y="6106886"/>
            <a:ext cx="3962399" cy="5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24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2" descr="G:\OPP ID xmas\Division marks\EHS\OPP_EHS horizontal positiv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" y="6106886"/>
            <a:ext cx="3962399" cy="5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5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25924-B60B-4B77-A9D7-492625AE3FD8}" type="datetimeFigureOut">
              <a:rPr lang="en-US" smtClean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40333A-1C91-4C59-AF3C-91F0ACA11F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8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9"/>
            <a:ext cx="10515600" cy="120491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2943543"/>
            <a:ext cx="10515600" cy="1731327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CONTACT: ENVIRONMENTAL HEALTH AND SAFETY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PHONE: 814-865-6391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EHSHELP@PSU.EDU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WEBSITE: WWW.EHS.PSU.EDU</a:t>
            </a:r>
          </a:p>
          <a:p>
            <a:pPr lvl="0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83" y="246080"/>
            <a:ext cx="1985622" cy="93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4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2" descr="G:\OPP ID xmas\Division marks\EHS\OPP_EHS horizontal positiv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" y="6106886"/>
            <a:ext cx="3962399" cy="5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95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2" descr="G:\OPP ID xmas\Division marks\EHS\OPP_EHS horizontal positiv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" y="6106886"/>
            <a:ext cx="3962399" cy="5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76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2" descr="G:\OPP ID xmas\Division marks\EHS\OPP_EHS horizontal positiv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" y="6106886"/>
            <a:ext cx="3962399" cy="5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61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OPP ID xmas\Division marks\EHS\OPP_EHS horizontal positiv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" y="6106886"/>
            <a:ext cx="3962399" cy="5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73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2" descr="G:\OPP ID xmas\Division marks\EHS\OPP_EHS horizontal positiv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8" y="6106886"/>
            <a:ext cx="3962399" cy="58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3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842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SUEHS@PSU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4345623"/>
            <a:ext cx="11018520" cy="155225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Building Emergency Evacuation Plan (BEEP) Training</a:t>
            </a:r>
            <a:br>
              <a:rPr lang="en-US" dirty="0">
                <a:latin typeface="+mn-lt"/>
                <a:cs typeface="Arial" panose="020B0604020202020204" pitchFamily="34" charset="0"/>
              </a:rPr>
            </a:br>
            <a:r>
              <a:rPr lang="en-US" dirty="0">
                <a:latin typeface="+mn-lt"/>
                <a:cs typeface="Arial" panose="020B0604020202020204" pitchFamily="34" charset="0"/>
              </a:rPr>
              <a:t>for</a:t>
            </a:r>
            <a:br>
              <a:rPr lang="en-US" dirty="0">
                <a:latin typeface="+mn-lt"/>
                <a:cs typeface="Arial" panose="020B0604020202020204" pitchFamily="34" charset="0"/>
              </a:rPr>
            </a:br>
            <a:r>
              <a:rPr lang="en-US" dirty="0">
                <a:latin typeface="+mn-lt"/>
                <a:cs typeface="Arial" panose="020B0604020202020204" pitchFamily="34" charset="0"/>
              </a:rPr>
              <a:t>Building Occupants</a:t>
            </a:r>
            <a:br>
              <a:rPr lang="en-US" dirty="0">
                <a:latin typeface="+mn-lt"/>
              </a:rPr>
            </a:br>
            <a:endParaRPr lang="en-US" sz="48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43" y="187953"/>
            <a:ext cx="1985622" cy="93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9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variety of situations may create the need to evacuate a University building including fires, natural disasters, and alarm activations.  </a:t>
            </a:r>
          </a:p>
          <a:p>
            <a:r>
              <a:rPr lang="en-US" dirty="0"/>
              <a:t>A Building Emergency Evacuation Plan, or BEEP, organizes employee actions during workplace emergencies. These plans will dramatically reduce the potential for injuries, property damage, and confusion during an emergency evacuation.</a:t>
            </a:r>
          </a:p>
          <a:p>
            <a:r>
              <a:rPr lang="en-US" dirty="0"/>
              <a:t>The purpose of this training is to review BEEP information relevant to those employees who have no specific plan responsibilities, but are building occupants.</a:t>
            </a:r>
          </a:p>
        </p:txBody>
      </p:sp>
    </p:spTree>
    <p:extLst>
      <p:ext uri="{BB962C8B-B14F-4D97-AF65-F5344CB8AC3E}">
        <p14:creationId xmlns:p14="http://schemas.microsoft.com/office/powerpoint/2010/main" val="117791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 overview of the BEEP concept</a:t>
            </a:r>
          </a:p>
          <a:p>
            <a:r>
              <a:rPr lang="en-US" dirty="0"/>
              <a:t>Show an example of an evacuation map</a:t>
            </a:r>
          </a:p>
          <a:p>
            <a:r>
              <a:rPr lang="en-US" dirty="0"/>
              <a:t>Review general guidance relating to </a:t>
            </a:r>
            <a:r>
              <a:rPr lang="en-US"/>
              <a:t>building evacuations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6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BEEP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9143"/>
            <a:ext cx="10515600" cy="4351338"/>
          </a:xfrm>
        </p:spPr>
        <p:txBody>
          <a:bodyPr/>
          <a:lstStyle/>
          <a:p>
            <a:r>
              <a:rPr lang="en-US" dirty="0"/>
              <a:t>BEEP = Building Emergency Evacuation Plan</a:t>
            </a:r>
          </a:p>
          <a:p>
            <a:pPr lvl="1"/>
            <a:r>
              <a:rPr lang="en-US" dirty="0"/>
              <a:t>Developed for all University buildings which are occupied by ten or more employees</a:t>
            </a:r>
          </a:p>
          <a:p>
            <a:pPr lvl="1"/>
            <a:r>
              <a:rPr lang="en-US" dirty="0"/>
              <a:t>Plans are based on a common template, but contain information specific to each building</a:t>
            </a:r>
          </a:p>
          <a:p>
            <a:pPr lvl="1"/>
            <a:r>
              <a:rPr lang="en-US" dirty="0"/>
              <a:t>Each BEEP consists of a written plan and corresponding evacuation maps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7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4" t="18836" r="30229" b="10804"/>
          <a:stretch/>
        </p:blipFill>
        <p:spPr bwMode="auto">
          <a:xfrm>
            <a:off x="6357751" y="1320514"/>
            <a:ext cx="5507197" cy="537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87837"/>
            <a:ext cx="10960173" cy="86241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Sample BEEP Evacuation Map</a:t>
            </a:r>
            <a:br>
              <a:rPr lang="en-US" dirty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66492" y="1320514"/>
            <a:ext cx="5181600" cy="4813201"/>
          </a:xfrm>
        </p:spPr>
        <p:txBody>
          <a:bodyPr/>
          <a:lstStyle/>
          <a:p>
            <a:pPr marL="285750" indent="-285750"/>
            <a:r>
              <a:rPr lang="en-US" sz="2000" dirty="0"/>
              <a:t>BEEP maps clearly display exits, evacuation routes, and emergency equipment locations.</a:t>
            </a:r>
          </a:p>
          <a:p>
            <a:pPr marL="742950" lvl="1" indent="-285750"/>
            <a:r>
              <a:rPr lang="en-US" sz="1600" dirty="0"/>
              <a:t>Generally two to three maps posted per floor depending on building size</a:t>
            </a:r>
          </a:p>
          <a:p>
            <a:pPr marL="742950" lvl="1" indent="-285750"/>
            <a:r>
              <a:rPr lang="en-US" sz="1600" dirty="0"/>
              <a:t>Usually posted near an elevator</a:t>
            </a:r>
          </a:p>
          <a:p>
            <a:pPr marL="285750" indent="-285750"/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“Designated Meeting Site” </a:t>
            </a:r>
            <a:r>
              <a:rPr lang="en-US" sz="2000" dirty="0"/>
              <a:t>is noted within a green box on each map.</a:t>
            </a:r>
          </a:p>
          <a:p>
            <a:pPr marL="742950" lvl="1" indent="-285750"/>
            <a:r>
              <a:rPr lang="en-US" sz="1600" dirty="0"/>
              <a:t>This is the point where all employees should gather during a building evacuation</a:t>
            </a:r>
            <a:endParaRPr lang="en-US" sz="2000" dirty="0"/>
          </a:p>
          <a:p>
            <a:pPr marL="285750" indent="-285750"/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“Assisted Evacuation Staging Areas” </a:t>
            </a:r>
            <a:r>
              <a:rPr lang="en-US" sz="2000" dirty="0"/>
              <a:t>are designated in pink.</a:t>
            </a:r>
          </a:p>
          <a:p>
            <a:pPr marL="742950" lvl="1" indent="-285750"/>
            <a:r>
              <a:rPr lang="en-US" sz="1600" dirty="0"/>
              <a:t>These are areas where those who cannot physically evacuate the building can await emergency assistance</a:t>
            </a:r>
          </a:p>
          <a:p>
            <a:pPr marL="742950" lvl="1" indent="-285750"/>
            <a:r>
              <a:rPr lang="en-US" sz="1600" dirty="0"/>
              <a:t>Usually located in stairwell landing</a:t>
            </a:r>
          </a:p>
          <a:p>
            <a:pPr marL="285750" indent="-285750"/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1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BEEP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Employees have been designated to serve specific roles within the BEEP for each building:</a:t>
            </a:r>
          </a:p>
          <a:p>
            <a:pPr lvl="1"/>
            <a:r>
              <a:rPr lang="en-US" dirty="0"/>
              <a:t>Building Emergency Coordinators (BEC)  </a:t>
            </a:r>
          </a:p>
          <a:p>
            <a:pPr lvl="2"/>
            <a:r>
              <a:rPr lang="en-US" dirty="0"/>
              <a:t>One per building with alternate also assigned</a:t>
            </a:r>
          </a:p>
          <a:p>
            <a:pPr lvl="2"/>
            <a:r>
              <a:rPr lang="en-US" dirty="0"/>
              <a:t>Serve as liaison between emergency responders (police or fire) and building occupants</a:t>
            </a:r>
          </a:p>
          <a:p>
            <a:pPr lvl="1"/>
            <a:r>
              <a:rPr lang="en-US" dirty="0"/>
              <a:t>Safety Monitors</a:t>
            </a:r>
          </a:p>
          <a:p>
            <a:pPr lvl="2"/>
            <a:r>
              <a:rPr lang="en-US" dirty="0"/>
              <a:t>At least two assigned per building floor</a:t>
            </a:r>
          </a:p>
          <a:p>
            <a:pPr lvl="2"/>
            <a:r>
              <a:rPr lang="en-US" dirty="0"/>
              <a:t>Ensure occupants evacuate building during an emergency</a:t>
            </a:r>
          </a:p>
          <a:p>
            <a:pPr lvl="1"/>
            <a:r>
              <a:rPr lang="en-US" dirty="0"/>
              <a:t>All other individuals are considered “building occupants”</a:t>
            </a:r>
          </a:p>
          <a:p>
            <a:pPr lvl="2"/>
            <a:r>
              <a:rPr lang="en-US" dirty="0"/>
              <a:t>Building occupants have no designated responsibilities in the BEEP.</a:t>
            </a: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474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Evacuation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Circumstances that may require a building evacuation include:</a:t>
            </a:r>
          </a:p>
          <a:p>
            <a:pPr lvl="1"/>
            <a:r>
              <a:rPr lang="en-US" dirty="0"/>
              <a:t>Fire or fire alarm activation, </a:t>
            </a:r>
          </a:p>
          <a:p>
            <a:pPr lvl="1"/>
            <a:r>
              <a:rPr lang="en-US" dirty="0"/>
              <a:t>Detection of a toxic gas, </a:t>
            </a:r>
          </a:p>
          <a:p>
            <a:pPr lvl="1"/>
            <a:r>
              <a:rPr lang="en-US" dirty="0"/>
              <a:t>Discovery of a suspicious object, </a:t>
            </a:r>
          </a:p>
          <a:p>
            <a:pPr lvl="1"/>
            <a:r>
              <a:rPr lang="en-US" dirty="0"/>
              <a:t>Unexpected release of a hazardous material, </a:t>
            </a:r>
          </a:p>
          <a:p>
            <a:pPr lvl="1"/>
            <a:r>
              <a:rPr lang="en-US" dirty="0"/>
              <a:t>Adverse weather conditions, or</a:t>
            </a:r>
          </a:p>
          <a:p>
            <a:pPr lvl="1"/>
            <a:r>
              <a:rPr lang="en-US" dirty="0"/>
              <a:t>Verbal announcement or text message.  </a:t>
            </a:r>
          </a:p>
          <a:p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lvl="2"/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1680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All University personnel should be aware of general evacuation steps:</a:t>
            </a:r>
          </a:p>
          <a:p>
            <a:pPr lvl="1"/>
            <a:r>
              <a:rPr lang="en-US" dirty="0"/>
              <a:t>Immediately evacuate the building when prompted (*)</a:t>
            </a:r>
          </a:p>
          <a:p>
            <a:pPr lvl="1"/>
            <a:r>
              <a:rPr lang="en-US" dirty="0"/>
              <a:t>Know the location of at least two exits from your area</a:t>
            </a:r>
          </a:p>
          <a:p>
            <a:pPr lvl="1"/>
            <a:r>
              <a:rPr lang="en-US" dirty="0"/>
              <a:t>Be familiar with the evacuation routes shown on your building evacuation map</a:t>
            </a:r>
          </a:p>
          <a:p>
            <a:pPr lvl="1"/>
            <a:r>
              <a:rPr lang="en-US" dirty="0"/>
              <a:t>Always remain calm and follow directions given by emergency responders</a:t>
            </a:r>
          </a:p>
          <a:p>
            <a:pPr lvl="1"/>
            <a:r>
              <a:rPr lang="en-US" dirty="0"/>
              <a:t>In any emergency situation, call 911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9571" y="5557766"/>
            <a:ext cx="940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Only exception is when alarm testing is being done (notification will be posted on entry doors)</a:t>
            </a:r>
          </a:p>
        </p:txBody>
      </p:sp>
    </p:spTree>
    <p:extLst>
      <p:ext uri="{BB962C8B-B14F-4D97-AF65-F5344CB8AC3E}">
        <p14:creationId xmlns:p14="http://schemas.microsoft.com/office/powerpoint/2010/main" val="285269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BEEP </a:t>
            </a:r>
            <a:r>
              <a:rPr lang="en-US" dirty="0"/>
              <a:t>consists </a:t>
            </a:r>
            <a:r>
              <a:rPr lang="en-US"/>
              <a:t>of a written </a:t>
            </a:r>
            <a:r>
              <a:rPr lang="en-US" dirty="0"/>
              <a:t>plan and corresponding evacuation maps.</a:t>
            </a:r>
          </a:p>
          <a:p>
            <a:r>
              <a:rPr lang="en-US" dirty="0"/>
              <a:t>Building Emergency Coordinators (BEC) and Safety Monitors (SM) have been assigned within each BEEP. </a:t>
            </a:r>
          </a:p>
          <a:p>
            <a:r>
              <a:rPr lang="en-US" dirty="0"/>
              <a:t>All employees should be familiar with the general guidance for evacuating buildings during an emergency.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3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340" y="1951548"/>
            <a:ext cx="10515600" cy="1093134"/>
          </a:xfrm>
        </p:spPr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573" y="3815740"/>
            <a:ext cx="10515600" cy="15001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CONTACT: ENVIRONMENTAL HEALTH AND SAFETY</a:t>
            </a:r>
          </a:p>
          <a:p>
            <a:pPr algn="ctr"/>
            <a:r>
              <a:rPr lang="en-US" dirty="0"/>
              <a:t>PHONE: 814-865-6391</a:t>
            </a:r>
          </a:p>
          <a:p>
            <a:pPr algn="ctr"/>
            <a:r>
              <a:rPr lang="en-US" dirty="0"/>
              <a:t>EMAIL</a:t>
            </a:r>
            <a:r>
              <a:rPr lang="en-US"/>
              <a:t>: </a:t>
            </a:r>
            <a:r>
              <a:rPr lang="en-US">
                <a:hlinkClick r:id="rId2"/>
              </a:rPr>
              <a:t>PSUEHS@PSU.EDU</a:t>
            </a:r>
            <a:endParaRPr lang="en-US" dirty="0"/>
          </a:p>
          <a:p>
            <a:pPr algn="ctr"/>
            <a:r>
              <a:rPr lang="en-US" dirty="0"/>
              <a:t>WEBSITE: WWW.EHS.PSU.EDU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83" y="246080"/>
            <a:ext cx="1985622" cy="93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94672"/>
      </p:ext>
    </p:extLst>
  </p:cSld>
  <p:clrMapOvr>
    <a:masterClrMapping/>
  </p:clrMapOvr>
</p:sld>
</file>

<file path=ppt/theme/theme1.xml><?xml version="1.0" encoding="utf-8"?>
<a:theme xmlns:a="http://schemas.openxmlformats.org/drawingml/2006/main" name="EHS PP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 PPT template</Template>
  <TotalTime>912</TotalTime>
  <Words>536</Words>
  <Application>Microsoft Office PowerPoint</Application>
  <PresentationFormat>Widescreen</PresentationFormat>
  <Paragraphs>63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EHS PPT template</vt:lpstr>
      <vt:lpstr>Building Emergency Evacuation Plan (BEEP) Training for Building Occupants </vt:lpstr>
      <vt:lpstr>Introduction</vt:lpstr>
      <vt:lpstr>Training Objectives</vt:lpstr>
      <vt:lpstr>BEEP Overview</vt:lpstr>
      <vt:lpstr> Sample BEEP Evacuation Map </vt:lpstr>
      <vt:lpstr>BEEP Overview</vt:lpstr>
      <vt:lpstr>General Evacuation Guidance</vt:lpstr>
      <vt:lpstr>Summary</vt:lpstr>
      <vt:lpstr>QUESTIONS?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Emergency Evacuation Plan Training for Building Emergency Coordinators</dc:title>
  <dc:creator>Stacy T. Givens</dc:creator>
  <cp:lastModifiedBy>Givens, Stacy Thomas</cp:lastModifiedBy>
  <cp:revision>66</cp:revision>
  <cp:lastPrinted>2018-07-18T21:12:26Z</cp:lastPrinted>
  <dcterms:created xsi:type="dcterms:W3CDTF">2018-02-13T14:06:22Z</dcterms:created>
  <dcterms:modified xsi:type="dcterms:W3CDTF">2019-08-15T16:52:17Z</dcterms:modified>
</cp:coreProperties>
</file>